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65" r:id="rId4"/>
    <p:sldId id="266" r:id="rId5"/>
    <p:sldId id="267" r:id="rId6"/>
    <p:sldId id="269" r:id="rId7"/>
    <p:sldId id="270" r:id="rId8"/>
    <p:sldId id="271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72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DCEB-E77E-499D-9881-B6EA99739B73}" type="datetimeFigureOut">
              <a:rPr lang="en-US" smtClean="0"/>
              <a:pPr/>
              <a:t>8/29/2010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7880-15FA-4FB1-A648-74A6F2986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orange 9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Picture 9" descr="Export Wizard-2"/>
          <p:cNvPicPr>
            <a:picLocks noChangeAspect="1" noChangeArrowheads="1"/>
          </p:cNvPicPr>
          <p:nvPr/>
        </p:nvPicPr>
        <p:blipFill>
          <a:blip r:embed="rId3" cstate="print"/>
          <a:srcRect l="1625" t="949"/>
          <a:stretch>
            <a:fillRect/>
          </a:stretch>
        </p:blipFill>
        <p:spPr bwMode="auto">
          <a:xfrm>
            <a:off x="4111625" y="2714625"/>
            <a:ext cx="12985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2286000" y="2036802"/>
            <a:ext cx="48752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Muhammad Firdaus, Ph.D</a:t>
            </a:r>
          </a:p>
        </p:txBody>
      </p: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772400" cy="936625"/>
          </a:xfrm>
        </p:spPr>
        <p:txBody>
          <a:bodyPr>
            <a:normAutofit/>
          </a:bodyPr>
          <a:lstStyle/>
          <a:p>
            <a:r>
              <a:rPr lang="nn-NO" sz="4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I. </a:t>
            </a:r>
            <a:r>
              <a:rPr lang="nn-NO" sz="4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PENGANTAR</a:t>
            </a:r>
            <a:endParaRPr lang="en-US" sz="4000" dirty="0"/>
          </a:p>
        </p:txBody>
      </p:sp>
      <p:sp>
        <p:nvSpPr>
          <p:cNvPr id="21" name="Title 19"/>
          <p:cNvSpPr txBox="1">
            <a:spLocks/>
          </p:cNvSpPr>
          <p:nvPr/>
        </p:nvSpPr>
        <p:spPr>
          <a:xfrm>
            <a:off x="685800" y="5715000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DEPARTEMEN ILMU EKONOMI FEM-IPB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range 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648200"/>
            <a:ext cx="2121407" cy="2209799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09600" y="2286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1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Statistika dan Ekonometrika</a:t>
            </a:r>
            <a:endParaRPr lang="id-ID" sz="28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026378"/>
            <a:ext cx="8382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Verbeek: ekonometrika adalah 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interaksi antara teori ekonomi, data dan metode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statistika. Dalam hal ini statistika mengacu pada situasi yang STOKASTIK. </a:t>
            </a: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Ekonometrika: tradisional vs modern. Perkembangan pesat sejak Sims menulis di Econometrica (1980).</a:t>
            </a: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Kegunaan: ekonometrika</a:t>
            </a:r>
          </a:p>
          <a:p>
            <a:pPr marL="457200" indent="-457200">
              <a:buAutoNum type="arabicPeriod"/>
            </a:pPr>
            <a:r>
              <a:rPr lang="en-US" sz="2200" b="1" smtClean="0">
                <a:latin typeface="Arial" pitchFamily="34" charset="0"/>
                <a:cs typeface="Arial" pitchFamily="34" charset="0"/>
              </a:rPr>
              <a:t>Pengujian teori ekonomi</a:t>
            </a:r>
          </a:p>
          <a:p>
            <a:pPr marL="457200" indent="-457200">
              <a:buAutoNum type="arabicPeriod"/>
            </a:pPr>
            <a:r>
              <a:rPr lang="en-US" sz="2200" b="1" smtClean="0">
                <a:latin typeface="Arial" pitchFamily="34" charset="0"/>
                <a:cs typeface="Arial" pitchFamily="34" charset="0"/>
              </a:rPr>
              <a:t>Peramalan</a:t>
            </a:r>
          </a:p>
          <a:p>
            <a:pPr marL="457200" indent="-457200">
              <a:buAutoNum type="arabicPeriod"/>
            </a:pPr>
            <a:r>
              <a:rPr lang="en-US" sz="2200" b="1" smtClean="0">
                <a:latin typeface="Arial" pitchFamily="34" charset="0"/>
                <a:cs typeface="Arial" pitchFamily="34" charset="0"/>
              </a:rPr>
              <a:t>Perumuan kebijakan ekonomi</a:t>
            </a: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  <a:p>
            <a:r>
              <a:rPr lang="en-US" sz="16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1600" b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6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6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Statistika</a:t>
            </a:r>
            <a:r>
              <a:rPr lang="en-US" sz="1600" b="1" i="1" smtClean="0">
                <a:latin typeface="Arial" pitchFamily="34" charset="0"/>
                <a:cs typeface="Arial" pitchFamily="34" charset="0"/>
              </a:rPr>
              <a:t>: turunan dari ilmu matematika yang mempelajari 		pengumpulan, analisis, interpretasi dan pemaparan data 		kuantitatif. Berasal dari bahasa latin </a:t>
            </a:r>
            <a:r>
              <a:rPr lang="en-US" sz="1600" b="1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status</a:t>
            </a:r>
            <a:r>
              <a:rPr lang="en-US" sz="1600" b="1" i="1" smtClean="0">
                <a:latin typeface="Arial" pitchFamily="34" charset="0"/>
                <a:cs typeface="Arial" pitchFamily="34" charset="0"/>
              </a:rPr>
              <a:t>: keadaan. Ada 2: 		deskriptif (central 	tendency, distribution, skewness and kurtosis) 		dan inferesia (generalisasi dan penafsiran hubungan)</a:t>
            </a:r>
            <a:endParaRPr lang="en-US" sz="1600" b="1" i="1">
              <a:latin typeface="Arial" pitchFamily="34" charset="0"/>
              <a:cs typeface="Arial" pitchFamily="34" charset="0"/>
            </a:endParaRPr>
          </a:p>
          <a:p>
            <a:endParaRPr lang="id-ID" sz="24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range 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1" y="4238625"/>
            <a:ext cx="2514600" cy="2619375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31498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1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Data </a:t>
            </a:r>
            <a:endParaRPr lang="id-ID" sz="28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026378"/>
            <a:ext cx="8382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gugus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ekonometrika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1. Time-series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deret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		 Daily, weekly, monthly,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annualy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inflasi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saham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Er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2. Cross-se</a:t>
            </a:r>
            <a:r>
              <a:rPr lang="id-ID" sz="22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tion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kerat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penampang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lintang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	 SAKERNAS,  SUSENAS, SUSDA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3. Panel data</a:t>
            </a: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	 SUSENAS Panel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endParaRPr lang="id-ID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990600" y="2133600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005348" y="3487992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005348" y="4495800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31498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1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Pengujian HIPOTESIS</a:t>
            </a:r>
            <a:endParaRPr lang="id-ID" sz="28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026378"/>
            <a:ext cx="8382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ekonometrika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terdapat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dugaan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parameter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estimasi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model.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2: 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nul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		     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μ =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Hipotesis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alternatif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H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μ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Symbol"/>
              </a:rPr>
              <a:t>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tukar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ekspor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(k = 0)</a:t>
            </a: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Integrasi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model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Ravallion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(k = 1)</a:t>
            </a: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Asumsi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perhitungan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distribusi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dugaan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μ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mencerminkan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diharapkan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(k),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ditolak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sebaliknya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ditolak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id-ID" sz="2200" b="1" dirty="0" smtClean="0">
                <a:latin typeface="Arial" pitchFamily="34" charset="0"/>
                <a:cs typeface="Arial" pitchFamily="34" charset="0"/>
              </a:rPr>
              <a:t>HINDARI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ISTILAH 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DITERIMA ATAU H</a:t>
            </a:r>
            <a:r>
              <a:rPr lang="en-US" sz="2200" b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DITOLAK!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657600" y="2133600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Orange fruit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2156" y="5334000"/>
            <a:ext cx="1199444" cy="1295400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3641376" y="2514600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31498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1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Pengujian HIPOTESIS</a:t>
            </a:r>
            <a:endParaRPr lang="id-ID" sz="28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026378"/>
            <a:ext cx="8382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Yang perlu mendapat perhatian dalam pengujian hipotesis terkait dengan </a:t>
            </a:r>
            <a:r>
              <a:rPr lang="en-US" sz="2200" b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taraf nyata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. Batasan untuk dapat menolak hipotesis nul dapat saja bervariasi karena perbedaan permasalahan yang diamati. </a:t>
            </a:r>
          </a:p>
          <a:p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Software biasanya menampilkan output </a:t>
            </a:r>
            <a:r>
              <a:rPr lang="en-US" sz="2200" b="1" i="1" smtClean="0">
                <a:latin typeface="Arial" pitchFamily="34" charset="0"/>
                <a:cs typeface="Arial" pitchFamily="34" charset="0"/>
              </a:rPr>
              <a:t>p-value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. Bila kurang dari </a:t>
            </a:r>
            <a:r>
              <a:rPr lang="en-US" sz="2200" b="1" i="1">
                <a:latin typeface="Arial" pitchFamily="34" charset="0"/>
                <a:cs typeface="Arial" pitchFamily="34" charset="0"/>
              </a:rPr>
              <a:t>p-value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200" b="1" baseline="-2500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tidak dapat 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ditolak, sebaliknya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200" b="1" baseline="-2500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dapat 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ditolak. Sebagai contoh </a:t>
            </a:r>
            <a:r>
              <a:rPr lang="en-US" sz="2200" b="1" i="1" smtClean="0">
                <a:latin typeface="Arial" pitchFamily="34" charset="0"/>
                <a:cs typeface="Arial" pitchFamily="34" charset="0"/>
              </a:rPr>
              <a:t>p-value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sebesar 0,08 berarti H</a:t>
            </a:r>
            <a:r>
              <a:rPr lang="en-US" sz="2200" b="1" baseline="-2500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dapat 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ditolak pada taraf nyata lebih besar dari 8 persen dan tidak dapat ditolak pada taraf nyata kurang dari 8 persen. 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endParaRPr lang="en-US" sz="2200" b="1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DALAM MODEL EKONOMETRIKA, P-VALUE YANG LAZIM DIGUNAKAN ADALAH 0,05!</a:t>
            </a:r>
          </a:p>
          <a:p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>
                <a:latin typeface="Arial" pitchFamily="34" charset="0"/>
                <a:cs typeface="Arial" pitchFamily="34" charset="0"/>
              </a:rPr>
              <a:t>	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Orange fruit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5334000"/>
            <a:ext cx="1199444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31498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d-ID" sz="2800" b="1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Pengujian HIPOTESIS</a:t>
            </a:r>
            <a:endParaRPr lang="id-ID" sz="28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026378"/>
            <a:ext cx="83820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>
                <a:latin typeface="Arial" pitchFamily="34" charset="0"/>
                <a:cs typeface="Arial" pitchFamily="34" charset="0"/>
              </a:rPr>
              <a:t>Penolakan terhadap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200" b="1" baseline="-2500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belum 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tentu secara pasti memberikan jawaban yang tepat. Terdapat dua kemungkinan kesalahan (</a:t>
            </a:r>
            <a:r>
              <a:rPr lang="en-US" sz="2200" b="1" i="1">
                <a:latin typeface="Arial" pitchFamily="34" charset="0"/>
                <a:cs typeface="Arial" pitchFamily="34" charset="0"/>
              </a:rPr>
              <a:t>error</a:t>
            </a:r>
            <a:r>
              <a:rPr lang="en-US" sz="2200" b="1">
                <a:latin typeface="Arial" pitchFamily="34" charset="0"/>
                <a:cs typeface="Arial" pitchFamily="34" charset="0"/>
              </a:rPr>
              <a:t>) dalam pengujian hipotesis, </a:t>
            </a:r>
            <a:r>
              <a:rPr lang="en-US" sz="2200" b="1" smtClean="0">
                <a:latin typeface="Arial" pitchFamily="34" charset="0"/>
                <a:cs typeface="Arial" pitchFamily="34" charset="0"/>
              </a:rPr>
              <a:t>yaitu tipe I dan tipe II.</a:t>
            </a: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  <a:p>
            <a:r>
              <a:rPr lang="en-US" sz="2400"/>
              <a:t> </a:t>
            </a:r>
            <a:endParaRPr lang="en-US" sz="2200" b="1">
              <a:latin typeface="Arial" pitchFamily="34" charset="0"/>
              <a:cs typeface="Arial" pitchFamily="34" charset="0"/>
            </a:endParaRPr>
          </a:p>
          <a:p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  <a:p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  <a:p>
            <a:r>
              <a:rPr lang="en-US" sz="2400"/>
              <a:t> </a:t>
            </a:r>
            <a:endParaRPr lang="en-US" sz="2200" b="1" smtClean="0">
              <a:latin typeface="Arial" pitchFamily="34" charset="0"/>
              <a:cs typeface="Arial" pitchFamily="34" charset="0"/>
            </a:endParaRPr>
          </a:p>
          <a:p>
            <a:endParaRPr lang="en-US" sz="22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Orange fruit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5334000"/>
            <a:ext cx="1199444" cy="12954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2514600"/>
          <a:ext cx="6629400" cy="20574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209800"/>
                <a:gridCol w="2209800"/>
                <a:gridCol w="2209800"/>
              </a:tblGrid>
              <a:tr h="685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b="1" i="0" u="none" strike="noStrike" baseline="-250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Benar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b="1" i="0" u="none" strike="noStrike" baseline="-250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Tidak Benar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b="1" i="0" u="none" strike="noStrike" baseline="-250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Tidak Ditolak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Tepat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Error Tipe II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b="1" i="0" u="none" strike="noStrike" baseline="-250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en-US" sz="2000" b="1" i="0" u="none" strike="noStrike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Ditolak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Error Tipe I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Tepat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09600" y="2286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Analisis Korelasi</a:t>
            </a:r>
            <a:endParaRPr lang="id-ID" sz="2800" b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990600"/>
            <a:ext cx="8382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Ekonom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tertarik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menjelaskan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hubungan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antar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74675" indent="-338138">
              <a:buFont typeface="Wingdings" pitchFamily="2" charset="2"/>
              <a:buChar char="Ø"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antar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terdapat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hubungan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kuat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Lemah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? 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pPr marL="574675" indent="-338138">
              <a:buFont typeface="Wingdings" pitchFamily="2" charset="2"/>
              <a:buChar char="Ø"/>
            </a:pP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keduanya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bergerak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searah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positif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Sebaliknya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negatif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? 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korelasi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menjawab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pasti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kuat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tidaknya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korelasi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antar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koefisien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korelasi</a:t>
            </a:r>
            <a:r>
              <a:rPr lang="en-US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Pearson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(r)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r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-1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sampai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1</a:t>
            </a:r>
          </a:p>
          <a:p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PERLU DIINGAT: KORELASI KUAT ATAU LEMAH!</a:t>
            </a:r>
          </a:p>
          <a:p>
            <a:endParaRPr lang="en-US" sz="2200" b="1" dirty="0">
              <a:latin typeface="Arial" pitchFamily="34" charset="0"/>
              <a:cs typeface="Arial" pitchFamily="34" charset="0"/>
            </a:endParaRP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US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id-ID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Mangoste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638800"/>
            <a:ext cx="2133600" cy="915250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85224" y="4495800"/>
            <a:ext cx="4120376" cy="649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09600" y="2286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i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Spurious Correlation</a:t>
            </a:r>
            <a:endParaRPr lang="id-ID" sz="2800" b="1" i="1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1143000"/>
            <a:ext cx="80772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Istilah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spurious correlation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korelasi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semu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saat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hubungan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namun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r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mendekati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-1). 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deret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bulanan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lima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tahun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ter</a:t>
            </a:r>
            <a:r>
              <a:rPr lang="id-ID" sz="2200" b="1" dirty="0" smtClean="0">
                <a:latin typeface="Arial" pitchFamily="34" charset="0"/>
                <a:cs typeface="Arial" pitchFamily="34" charset="0"/>
              </a:rPr>
              <a:t>ak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hir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tukar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rupiah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US $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temperatur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rata-rata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Indonesia,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r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sebesar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0,91. 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Selain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teori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korelasi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semu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sebenarnya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dilihat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logis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tidaknya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interpretasi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hubungan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antar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ANALISIS REGRESI. </a:t>
            </a:r>
            <a:endParaRPr lang="id-ID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Orange fruit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5334000"/>
            <a:ext cx="1199444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ah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19200" y="304800"/>
            <a:ext cx="6553200" cy="137160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  <a:scene3d>
              <a:camera prst="perspectiveBelow"/>
              <a:lightRig rig="glow" dir="tl">
                <a:rot lat="0" lon="0" rev="5400000"/>
              </a:lightRig>
            </a:scene3d>
            <a:sp3d extrusionH="57150" contourW="12700">
              <a:bevelT w="25400" h="25400" prst="convex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id-ID" sz="5400" b="1" dirty="0">
                <a:ln w="11430">
                  <a:solidFill>
                    <a:srgbClr val="0033CC"/>
                  </a:solidFill>
                </a:ln>
                <a:blipFill>
                  <a:blip r:embed="rId3"/>
                  <a:tile tx="0" ty="0" sx="100000" sy="100000" flip="none" algn="tl"/>
                </a:blip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TERIMAKASIH</a:t>
            </a:r>
            <a:endParaRPr lang="en-US" sz="5400" b="1" dirty="0">
              <a:ln w="11430">
                <a:solidFill>
                  <a:srgbClr val="0033CC"/>
                </a:solidFill>
              </a:ln>
              <a:blipFill>
                <a:blip r:embed="rId3"/>
                <a:tile tx="0" ty="0" sx="100000" sy="100000" flip="none" algn="tl"/>
              </a:blip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0" y="5657850"/>
            <a:ext cx="9144000" cy="120015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1608138" algn="ctr"/>
            <a:r>
              <a:rPr lang="en-US" sz="24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FAKULTAS EKONOMI DAN MANAJEMEN</a:t>
            </a:r>
          </a:p>
          <a:p>
            <a:pPr indent="1608138" algn="ctr"/>
            <a:r>
              <a:rPr lang="en-US" sz="24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KAMPUS IPB DARMAGA, PH: 0251-8626520</a:t>
            </a:r>
          </a:p>
          <a:p>
            <a:pPr indent="1608138" algn="ctr"/>
            <a:r>
              <a:rPr lang="en-US" sz="24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Website : http://www.fem.ipb.ac.id</a:t>
            </a:r>
            <a:endParaRPr lang="id-ID" sz="200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Picture 9" descr="Export Wizard-2"/>
          <p:cNvPicPr>
            <a:picLocks noChangeAspect="1" noChangeArrowheads="1"/>
          </p:cNvPicPr>
          <p:nvPr/>
        </p:nvPicPr>
        <p:blipFill>
          <a:blip r:embed="rId4" cstate="print"/>
          <a:srcRect l="1625" t="949"/>
          <a:stretch>
            <a:fillRect/>
          </a:stretch>
        </p:blipFill>
        <p:spPr bwMode="auto">
          <a:xfrm>
            <a:off x="366251" y="5685503"/>
            <a:ext cx="118953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436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I. PENGANTAR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 Firdaus</dc:creator>
  <cp:lastModifiedBy>FIRDAUS</cp:lastModifiedBy>
  <cp:revision>52</cp:revision>
  <dcterms:created xsi:type="dcterms:W3CDTF">2010-07-11T12:28:39Z</dcterms:created>
  <dcterms:modified xsi:type="dcterms:W3CDTF">2010-08-29T00:13:29Z</dcterms:modified>
</cp:coreProperties>
</file>